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5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7" r:id="rId10"/>
    <p:sldId id="263" r:id="rId11"/>
    <p:sldId id="264" r:id="rId12"/>
    <p:sldId id="265" r:id="rId13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9" autoAdjust="0"/>
    <p:restoredTop sz="83026" autoAdjust="0"/>
  </p:normalViewPr>
  <p:slideViewPr>
    <p:cSldViewPr snapToGrid="0" showGuides="1">
      <p:cViewPr varScale="1">
        <p:scale>
          <a:sx n="56" d="100"/>
          <a:sy n="56" d="100"/>
        </p:scale>
        <p:origin x="1176" y="78"/>
      </p:cViewPr>
      <p:guideLst>
        <p:guide orient="horz" pos="2112"/>
        <p:guide pos="38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862" y="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20E7DF3-FE02-4A7A-88AA-0B8EF24DA87C}" type="datetimeFigureOut">
              <a:rPr lang="en-US" smtClean="0"/>
              <a:t>3/6/2018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4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699D154-C081-4433-AC07-661EE691A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learn about Dictionaries.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948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Sometimes keys will be strings, but it turns out that anything can be a key.</a:t>
            </a:r>
          </a:p>
          <a:p>
            <a:r>
              <a:rPr lang="en-US" dirty="0"/>
              <a:t>If a dictionary maps integers to strings, for instance, then the keys will be integers.</a:t>
            </a:r>
          </a:p>
          <a:p>
            <a:r>
              <a:rPr lang="en-US" dirty="0"/>
              <a:t>In fact, it is possible for a dictionary lookup to appear just like a list lookup!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7691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Dictionaries are a sequence of key/value pairs. </a:t>
            </a:r>
          </a:p>
          <a:p>
            <a:r>
              <a:rPr lang="en-US" dirty="0"/>
              <a:t>Therefore, you can iterate through them like a list.</a:t>
            </a:r>
          </a:p>
          <a:p>
            <a:r>
              <a:rPr lang="en-US" dirty="0"/>
              <a:t>However, there are three different ways to iterate through them:</a:t>
            </a:r>
          </a:p>
          <a:p>
            <a:r>
              <a:rPr lang="en-US" dirty="0"/>
              <a:t>Through their keys, their values, or their keys and values at the same time.</a:t>
            </a:r>
          </a:p>
          <a:p>
            <a:r>
              <a:rPr lang="en-US" dirty="0"/>
              <a:t>Notice how </a:t>
            </a:r>
            <a:r>
              <a:rPr lang="en-US" dirty="0" err="1"/>
              <a:t>thist</a:t>
            </a:r>
            <a:r>
              <a:rPr lang="en-US" dirty="0"/>
              <a:t> last approach gives us the key and value at the same time!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663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final minor note about dictionaries: dictionaries are also sometimes known as maps, tables, or hashes.</a:t>
            </a:r>
          </a:p>
          <a:p>
            <a:r>
              <a:rPr lang="en-US" dirty="0"/>
              <a:t>Although there are subtle differences in this terminology, the idea is still roughly the same each time.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205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Dictionaries are one of the most flexible and useful data structures in programming.</a:t>
            </a:r>
          </a:p>
          <a:p>
            <a:r>
              <a:rPr lang="en-US" dirty="0"/>
              <a:t>The idea of a dictionary is that they map from keys to values.</a:t>
            </a:r>
          </a:p>
          <a:p>
            <a:r>
              <a:rPr lang="en-US" dirty="0"/>
              <a:t>Think of it like an actual dictionary: given a word, you can look up its definition.</a:t>
            </a:r>
          </a:p>
          <a:p>
            <a:r>
              <a:rPr lang="en-US" dirty="0"/>
              <a:t>This lookup has a large number of applications.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9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syntax for a dictionary literal begins with a pair of curly braces.</a:t>
            </a:r>
          </a:p>
          <a:p>
            <a:r>
              <a:rPr lang="en-US" dirty="0"/>
              <a:t>Inside of those braces, you will find key/value pairs separated by commas.</a:t>
            </a:r>
          </a:p>
          <a:p>
            <a:r>
              <a:rPr lang="en-US" dirty="0"/>
              <a:t>Each key is separated from its value with a colon.</a:t>
            </a:r>
          </a:p>
          <a:p>
            <a:r>
              <a:rPr lang="en-US" dirty="0"/>
              <a:t>The key and the value can be any expression, but are often literal values.</a:t>
            </a:r>
          </a:p>
          <a:p>
            <a:r>
              <a:rPr lang="en-US" dirty="0"/>
              <a:t>Although not required, each key-value pair is often placed on its own new line.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1041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keys of a dictionary are what we use to look up information.</a:t>
            </a:r>
          </a:p>
          <a:p>
            <a:r>
              <a:rPr lang="en-US" dirty="0"/>
              <a:t>The keys of a dictionary are unique.</a:t>
            </a:r>
          </a:p>
          <a:p>
            <a:r>
              <a:rPr lang="en-US" dirty="0"/>
              <a:t>Typically, the keys will be of the same type, although this is not a requirement.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385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Each key is mapped to a value.</a:t>
            </a:r>
          </a:p>
          <a:p>
            <a:r>
              <a:rPr lang="en-US" dirty="0"/>
              <a:t>With the appropriate key, we can get a desired value.</a:t>
            </a:r>
          </a:p>
          <a:p>
            <a:r>
              <a:rPr lang="en-US" dirty="0"/>
              <a:t>Values do not have to be unique, unlike keys.</a:t>
            </a:r>
          </a:p>
          <a:p>
            <a:r>
              <a:rPr lang="en-US" dirty="0"/>
              <a:t>Like keys, the values can be of any type, even if they are not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5197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values of a dictionary can be retrieved using dictionary access.</a:t>
            </a:r>
          </a:p>
          <a:p>
            <a:r>
              <a:rPr lang="en-US" dirty="0"/>
              <a:t>Another similarity between lists and dictionaries is how both use square brackets.</a:t>
            </a:r>
          </a:p>
          <a:p>
            <a:r>
              <a:rPr lang="en-US" dirty="0"/>
              <a:t>With lists, we used numeric indexes to access elements.</a:t>
            </a:r>
          </a:p>
          <a:p>
            <a:r>
              <a:rPr lang="en-US" dirty="0"/>
              <a:t>With dictionaries, we use the keys.</a:t>
            </a:r>
          </a:p>
          <a:p>
            <a:r>
              <a:rPr lang="en-US" dirty="0"/>
              <a:t>Often, the keys will be strings, so often we will see strings inside the square brackets.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5601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we perform dictionary access, we give a key, and the dictionary access expression is replaced with the corresponding value.</a:t>
            </a:r>
          </a:p>
          <a:p>
            <a:r>
              <a:rPr lang="en-US" dirty="0"/>
              <a:t>If the key is not in the dictionary, a "</a:t>
            </a:r>
            <a:r>
              <a:rPr lang="en-US" dirty="0" err="1"/>
              <a:t>KeyError</a:t>
            </a:r>
            <a:r>
              <a:rPr lang="en-US" dirty="0"/>
              <a:t>" is raised.</a:t>
            </a:r>
          </a:p>
          <a:p>
            <a:r>
              <a:rPr lang="en-US" dirty="0"/>
              <a:t>A common mistake is to use a value instead of a key, which will also cause a "</a:t>
            </a:r>
            <a:r>
              <a:rPr lang="en-US" dirty="0" err="1"/>
              <a:t>KeyError</a:t>
            </a:r>
            <a:r>
              <a:rPr lang="en-US" dirty="0"/>
              <a:t>".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0901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Dictionaries, like lists or strings, are sequences.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 can possess any number of key-value pairs.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can test if a specific key is in a dictionary using the in operator, the same way you would test for lists or strings.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2267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Dictionaries, like lists, are mutable.</a:t>
            </a:r>
          </a:p>
          <a:p>
            <a:r>
              <a:rPr lang="en-US" dirty="0"/>
              <a:t>Therefore, we can freely change the value associated with a key.</a:t>
            </a:r>
          </a:p>
          <a:p>
            <a:r>
              <a:rPr lang="en-US" dirty="0"/>
              <a:t>Visually, it's just like changing the value associated with a variable, just with the square brackets and key after the dictionary.</a:t>
            </a:r>
          </a:p>
          <a:p>
            <a:r>
              <a:rPr lang="en-US" dirty="0"/>
              <a:t>In this example, we update each key with a new value.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022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t>3/6/2018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9506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3/6/2018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09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3/6/2018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7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59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3/6/2018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92329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3/6/2018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5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3/6/2018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0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3/6/2018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1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3/6/2018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426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buClrTx/>
              <a:defRPr sz="3200">
                <a:solidFill>
                  <a:schemeClr val="tx1"/>
                </a:solidFill>
              </a:defRPr>
            </a:lvl1pPr>
            <a:lvl2pPr>
              <a:buClrTx/>
              <a:defRPr sz="2800">
                <a:solidFill>
                  <a:schemeClr val="tx1"/>
                </a:solidFill>
              </a:defRPr>
            </a:lvl2pPr>
            <a:lvl3pPr>
              <a:buClrTx/>
              <a:defRPr sz="24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3/6/2018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621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3/6/2018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6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3/6/2018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4" r:id="rId9"/>
    <p:sldLayoutId id="2147484105" r:id="rId10"/>
    <p:sldLayoutId id="21474841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Tx/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A30BA-40E2-46F9-AF7E-383A31916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Dictionaries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DB7E2-50CB-4BEE-9464-FFA228A3F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Introduction to Programming in Python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1354A8D-E047-4198-B413-F9B2E8AC04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8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591">
        <p159:morph option="byObject"/>
      </p:transition>
    </mc:Choice>
    <mc:Fallback xmlns="">
      <p:transition spd="slow" advTm="45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900E2-633C-4DCF-8A07-38BDA5D4F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Always Strings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6A0644-CBD6-48D0-BA92-B7762F17A465}"/>
              </a:ext>
            </a:extLst>
          </p:cNvPr>
          <p:cNvSpPr/>
          <p:nvPr/>
        </p:nvSpPr>
        <p:spPr>
          <a:xfrm>
            <a:off x="1143000" y="1965960"/>
            <a:ext cx="6096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levels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3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"High"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2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"Medium"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1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"Low"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levels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2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"Medium"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levels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800000"/>
                </a:solidFill>
                <a:latin typeface="Courier New" panose="02070309020205020404" pitchFamily="49" charset="0"/>
              </a:rPr>
              <a:t>0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levels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"High"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4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B429C472-B43E-4925-B1A1-0567C11C05F4}"/>
              </a:ext>
            </a:extLst>
          </p:cNvPr>
          <p:cNvSpPr/>
          <p:nvPr/>
        </p:nvSpPr>
        <p:spPr>
          <a:xfrm>
            <a:off x="5417246" y="4539220"/>
            <a:ext cx="2474343" cy="448573"/>
          </a:xfrm>
          <a:prstGeom prst="wedgeRoundRectCallout">
            <a:avLst>
              <a:gd name="adj1" fmla="val -81883"/>
              <a:gd name="adj2" fmla="val -11111"/>
              <a:gd name="adj3" fmla="val 16667"/>
            </a:avLst>
          </a:prstGeom>
          <a:solidFill>
            <a:srgbClr val="FFC1C1"/>
          </a:solidFill>
          <a:ln>
            <a:solidFill>
              <a:srgbClr val="C00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KeyError</a:t>
            </a:r>
            <a:r>
              <a:rPr lang="en-US" sz="2800" dirty="0"/>
              <a:t>!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0E5D8649-D9CD-4867-B2FE-F4B51503552D}"/>
              </a:ext>
            </a:extLst>
          </p:cNvPr>
          <p:cNvSpPr/>
          <p:nvPr/>
        </p:nvSpPr>
        <p:spPr>
          <a:xfrm>
            <a:off x="5417245" y="5303039"/>
            <a:ext cx="2474343" cy="448573"/>
          </a:xfrm>
          <a:prstGeom prst="wedgeRoundRectCallout">
            <a:avLst>
              <a:gd name="adj1" fmla="val -81883"/>
              <a:gd name="adj2" fmla="val -11111"/>
              <a:gd name="adj3" fmla="val 16667"/>
            </a:avLst>
          </a:prstGeom>
          <a:solidFill>
            <a:srgbClr val="FFC1C1"/>
          </a:solidFill>
          <a:ln>
            <a:solidFill>
              <a:srgbClr val="C00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KeyError</a:t>
            </a:r>
            <a:r>
              <a:rPr lang="en-US" sz="2800" dirty="0"/>
              <a:t>!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D5638543-B137-4F6F-93D1-A951C23EC9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325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7763">
        <p159:morph option="byObject"/>
      </p:transition>
    </mc:Choice>
    <mc:Fallback>
      <p:transition spd="slow" advTm="1776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8F953-CE36-4139-8E6E-948DAC784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D8160D-ED5A-417C-9DAE-F62131CA15A9}"/>
              </a:ext>
            </a:extLst>
          </p:cNvPr>
          <p:cNvSpPr/>
          <p:nvPr/>
        </p:nvSpPr>
        <p:spPr>
          <a:xfrm>
            <a:off x="1142999" y="2198638"/>
            <a:ext cx="7811219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a_key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a_dict</a:t>
            </a:r>
            <a:r>
              <a:rPr lang="en-US" sz="24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keys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():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pass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a_value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a_dict</a:t>
            </a:r>
            <a:r>
              <a:rPr lang="en-US" sz="24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values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():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pass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</a:p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a_key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a_value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a_dict</a:t>
            </a:r>
            <a:r>
              <a:rPr lang="en-US" sz="24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items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():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pass</a:t>
            </a:r>
            <a:endParaRPr lang="en-US" sz="24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03C32358-F443-48AD-A939-B637AF0D14C6}"/>
              </a:ext>
            </a:extLst>
          </p:cNvPr>
          <p:cNvSpPr/>
          <p:nvPr/>
        </p:nvSpPr>
        <p:spPr>
          <a:xfrm>
            <a:off x="6883879" y="2198638"/>
            <a:ext cx="3226279" cy="465827"/>
          </a:xfrm>
          <a:prstGeom prst="wedgeRoundRectCallout">
            <a:avLst>
              <a:gd name="adj1" fmla="val -66167"/>
              <a:gd name="adj2" fmla="val 2040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Each key at a time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39F2670B-934F-4829-9FA1-21B04ADFC36F}"/>
              </a:ext>
            </a:extLst>
          </p:cNvPr>
          <p:cNvSpPr/>
          <p:nvPr/>
        </p:nvSpPr>
        <p:spPr>
          <a:xfrm>
            <a:off x="7588370" y="3625637"/>
            <a:ext cx="3226279" cy="465827"/>
          </a:xfrm>
          <a:prstGeom prst="wedgeRoundRectCallout">
            <a:avLst>
              <a:gd name="adj1" fmla="val -66167"/>
              <a:gd name="adj2" fmla="val 2040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Each value at a time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DA14A46A-1321-4903-827C-CEC92805D5B5}"/>
              </a:ext>
            </a:extLst>
          </p:cNvPr>
          <p:cNvSpPr/>
          <p:nvPr/>
        </p:nvSpPr>
        <p:spPr>
          <a:xfrm>
            <a:off x="8531523" y="5052636"/>
            <a:ext cx="3226279" cy="931654"/>
          </a:xfrm>
          <a:prstGeom prst="wedgeRoundRectCallout">
            <a:avLst>
              <a:gd name="adj1" fmla="val -66167"/>
              <a:gd name="adj2" fmla="val -12929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Each key and value together at a time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CA72734-CE67-4B96-A785-B0EBB43710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6804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6914">
        <p159:morph option="byObject"/>
      </p:transition>
    </mc:Choice>
    <mc:Fallback>
      <p:transition spd="slow" advTm="2691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DB309-0A77-45AF-AF7B-1AA6E9246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918E4-81FE-496C-A07F-F456929EB6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Dictionary</a:t>
            </a:r>
          </a:p>
          <a:p>
            <a:r>
              <a:rPr lang="en-US" sz="6000" dirty="0"/>
              <a:t>Map</a:t>
            </a:r>
          </a:p>
          <a:p>
            <a:r>
              <a:rPr lang="en-US" sz="6000" dirty="0"/>
              <a:t>Table</a:t>
            </a:r>
          </a:p>
          <a:p>
            <a:r>
              <a:rPr lang="en-US" sz="6000" dirty="0"/>
              <a:t>Hash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E6A4D7B-C7F6-4B20-856C-02D3176CFC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2535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5709">
        <p159:morph option="byObject"/>
      </p:transition>
    </mc:Choice>
    <mc:Fallback>
      <p:transition spd="slow" advTm="157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1C0B6-C8F6-40A3-8425-96F629C48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Dictionaries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869E852-90FD-4467-8F39-C6205A3596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2150569"/>
              </p:ext>
            </p:extLst>
          </p:nvPr>
        </p:nvGraphicFramePr>
        <p:xfrm>
          <a:off x="1332781" y="2281687"/>
          <a:ext cx="9872664" cy="3169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69543">
                  <a:extLst>
                    <a:ext uri="{9D8B030D-6E8A-4147-A177-3AD203B41FA5}">
                      <a16:colId xmlns:a16="http://schemas.microsoft.com/office/drawing/2014/main" val="548878347"/>
                    </a:ext>
                  </a:extLst>
                </a:gridCol>
                <a:gridCol w="1155940">
                  <a:extLst>
                    <a:ext uri="{9D8B030D-6E8A-4147-A177-3AD203B41FA5}">
                      <a16:colId xmlns:a16="http://schemas.microsoft.com/office/drawing/2014/main" val="207719355"/>
                    </a:ext>
                  </a:extLst>
                </a:gridCol>
                <a:gridCol w="6547181">
                  <a:extLst>
                    <a:ext uri="{9D8B030D-6E8A-4147-A177-3AD203B41FA5}">
                      <a16:colId xmlns:a16="http://schemas.microsoft.com/office/drawing/2014/main" val="37085670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Aardvark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ym typeface="Wingdings" panose="05000000000000000000" pitchFamily="2" charset="2"/>
                        </a:rPr>
                        <a:t>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A nocturnal burrowing mammal with long ears, a tubular snout, and a long extensible tongue, feeding on ants and termites.</a:t>
                      </a:r>
                      <a:endParaRPr lang="en-US" sz="2400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27948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ym typeface="Wingdings" panose="05000000000000000000" pitchFamily="2" charset="2"/>
                        </a:rPr>
                        <a:t>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having the power, skill, means, or opportunity to do something.</a:t>
                      </a:r>
                      <a:endParaRPr lang="en-US" sz="2400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2291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ym typeface="Wingdings" panose="05000000000000000000" pitchFamily="2" charset="2"/>
                        </a:rPr>
                        <a:t>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on the subject of; concerning.</a:t>
                      </a:r>
                      <a:endParaRPr lang="en-US" sz="2400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19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ym typeface="Wingdings" panose="05000000000000000000" pitchFamily="2" charset="2"/>
                        </a:rPr>
                        <a:t>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2845289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B2C2664-B526-4879-90AE-4DA219FEF7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949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2951">
        <p159:morph option="byObject"/>
      </p:transition>
    </mc:Choice>
    <mc:Fallback xmlns="">
      <p:transition spd="slow" advTm="229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3FA37-F2BF-4BF3-9060-6C63C5D22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Dictionary Literals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14FD88-5578-4885-BFDC-05528AD0FBC7}"/>
              </a:ext>
            </a:extLst>
          </p:cNvPr>
          <p:cNvSpPr/>
          <p:nvPr/>
        </p:nvSpPr>
        <p:spPr>
          <a:xfrm>
            <a:off x="2264434" y="3011905"/>
            <a:ext cx="892546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r>
              <a:rPr lang="en-US" sz="3200" dirty="0">
                <a:solidFill>
                  <a:srgbClr val="008000"/>
                </a:solidFill>
                <a:latin typeface="Courier New" panose="02070309020205020404" pitchFamily="49" charset="0"/>
              </a:rPr>
              <a:t>"A key"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008000"/>
                </a:solidFill>
                <a:latin typeface="Courier New" panose="02070309020205020404" pitchFamily="49" charset="0"/>
              </a:rPr>
              <a:t>"A value"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008000"/>
                </a:solidFill>
                <a:latin typeface="Courier New" panose="02070309020205020404" pitchFamily="49" charset="0"/>
              </a:rPr>
              <a:t>"Another Key"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5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7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}</a:t>
            </a:r>
            <a:endParaRPr lang="en-US" sz="32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0AE44C1C-5151-4C47-BD1D-94624D7DF616}"/>
              </a:ext>
            </a:extLst>
          </p:cNvPr>
          <p:cNvSpPr/>
          <p:nvPr/>
        </p:nvSpPr>
        <p:spPr>
          <a:xfrm>
            <a:off x="1328468" y="2057180"/>
            <a:ext cx="1224951" cy="863504"/>
          </a:xfrm>
          <a:prstGeom prst="wedgeRoundRectCallout">
            <a:avLst>
              <a:gd name="adj1" fmla="val 35505"/>
              <a:gd name="adj2" fmla="val 7249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Curly brace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402B74AF-04BA-4479-AFC5-570CD55131E9}"/>
              </a:ext>
            </a:extLst>
          </p:cNvPr>
          <p:cNvSpPr/>
          <p:nvPr/>
        </p:nvSpPr>
        <p:spPr>
          <a:xfrm>
            <a:off x="1328469" y="4970033"/>
            <a:ext cx="935966" cy="657477"/>
          </a:xfrm>
          <a:prstGeom prst="wedgeRoundRectCallout">
            <a:avLst>
              <a:gd name="adj1" fmla="val 56632"/>
              <a:gd name="adj2" fmla="val -101336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Key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23D13AA1-FFD1-417F-A95F-4904AAC4512F}"/>
              </a:ext>
            </a:extLst>
          </p:cNvPr>
          <p:cNvSpPr/>
          <p:nvPr/>
        </p:nvSpPr>
        <p:spPr>
          <a:xfrm>
            <a:off x="3930771" y="4970032"/>
            <a:ext cx="1158814" cy="657477"/>
          </a:xfrm>
          <a:prstGeom prst="wedgeRoundRectCallout">
            <a:avLst>
              <a:gd name="adj1" fmla="val -46594"/>
              <a:gd name="adj2" fmla="val -109208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Value</a:t>
            </a: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67A3E87F-BBFE-4A82-9F70-490FE0746D85}"/>
              </a:ext>
            </a:extLst>
          </p:cNvPr>
          <p:cNvSpPr/>
          <p:nvPr/>
        </p:nvSpPr>
        <p:spPr>
          <a:xfrm>
            <a:off x="2553419" y="4970031"/>
            <a:ext cx="1158814" cy="657477"/>
          </a:xfrm>
          <a:prstGeom prst="wedgeRoundRectCallout">
            <a:avLst>
              <a:gd name="adj1" fmla="val -15329"/>
              <a:gd name="adj2" fmla="val -122328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Colon</a:t>
            </a: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86AF9E67-4B64-4FA3-9592-CBCE09E003C4}"/>
              </a:ext>
            </a:extLst>
          </p:cNvPr>
          <p:cNvSpPr/>
          <p:nvPr/>
        </p:nvSpPr>
        <p:spPr>
          <a:xfrm>
            <a:off x="6727166" y="2057180"/>
            <a:ext cx="1480869" cy="657477"/>
          </a:xfrm>
          <a:prstGeom prst="wedgeRoundRectCallout">
            <a:avLst>
              <a:gd name="adj1" fmla="val -19613"/>
              <a:gd name="adj2" fmla="val 119089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Comma</a:t>
            </a:r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908DE23E-20C8-4C02-919A-2B030949C633}"/>
              </a:ext>
            </a:extLst>
          </p:cNvPr>
          <p:cNvSpPr/>
          <p:nvPr/>
        </p:nvSpPr>
        <p:spPr>
          <a:xfrm>
            <a:off x="7467600" y="3011905"/>
            <a:ext cx="589472" cy="1569660"/>
          </a:xfrm>
          <a:prstGeom prst="rightBrace">
            <a:avLst/>
          </a:prstGeom>
          <a:ln w="76200"/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peech Bubble: Rectangle with Corners Rounded 11">
            <a:extLst>
              <a:ext uri="{FF2B5EF4-FFF2-40B4-BE49-F238E27FC236}">
                <a16:creationId xmlns:a16="http://schemas.microsoft.com/office/drawing/2014/main" id="{42516570-F99F-44B1-8E8C-A87B12394968}"/>
              </a:ext>
            </a:extLst>
          </p:cNvPr>
          <p:cNvSpPr/>
          <p:nvPr/>
        </p:nvSpPr>
        <p:spPr>
          <a:xfrm>
            <a:off x="8829854" y="3375009"/>
            <a:ext cx="2557014" cy="1206556"/>
          </a:xfrm>
          <a:prstGeom prst="wedgeRoundRectCallout">
            <a:avLst>
              <a:gd name="adj1" fmla="val -84387"/>
              <a:gd name="adj2" fmla="val -1532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Any number of key-value pairs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CD55484-F147-431C-87F4-466CC81645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686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6436">
        <p159:morph option="byObject"/>
      </p:transition>
    </mc:Choice>
    <mc:Fallback xmlns="">
      <p:transition spd="slow" advTm="3643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76F4E-DBAC-4632-8BAA-B884A1EFE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06D3AD-0501-42C8-ACE5-C7C7C4CB75D2}"/>
              </a:ext>
            </a:extLst>
          </p:cNvPr>
          <p:cNvSpPr/>
          <p:nvPr/>
        </p:nvSpPr>
        <p:spPr>
          <a:xfrm>
            <a:off x="2944324" y="3352800"/>
            <a:ext cx="627287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r>
              <a:rPr lang="en-US" sz="4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4400" dirty="0">
                <a:solidFill>
                  <a:srgbClr val="008000"/>
                </a:solidFill>
                <a:latin typeface="Courier New" panose="02070309020205020404" pitchFamily="49" charset="0"/>
              </a:rPr>
              <a:t>"Key"</a:t>
            </a:r>
            <a:r>
              <a:rPr lang="en-US" sz="4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4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4400" dirty="0">
                <a:solidFill>
                  <a:srgbClr val="008000"/>
                </a:solidFill>
                <a:latin typeface="Courier New" panose="02070309020205020404" pitchFamily="49" charset="0"/>
              </a:rPr>
              <a:t>"Value"</a:t>
            </a:r>
            <a:r>
              <a:rPr lang="en-US" sz="4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4400" b="1" dirty="0">
                <a:solidFill>
                  <a:srgbClr val="000080"/>
                </a:solidFill>
                <a:latin typeface="Courier New" panose="02070309020205020404" pitchFamily="49" charset="0"/>
              </a:rPr>
              <a:t>}</a:t>
            </a:r>
            <a:endParaRPr lang="en-US" sz="4400" dirty="0"/>
          </a:p>
        </p:txBody>
      </p:sp>
      <p:sp>
        <p:nvSpPr>
          <p:cNvPr id="6" name="Arrow: Bent 5">
            <a:extLst>
              <a:ext uri="{FF2B5EF4-FFF2-40B4-BE49-F238E27FC236}">
                <a16:creationId xmlns:a16="http://schemas.microsoft.com/office/drawing/2014/main" id="{ADA91E2C-F50F-415F-AB06-DFBD8591A91F}"/>
              </a:ext>
            </a:extLst>
          </p:cNvPr>
          <p:cNvSpPr/>
          <p:nvPr/>
        </p:nvSpPr>
        <p:spPr>
          <a:xfrm rot="5400000">
            <a:off x="3301393" y="2121747"/>
            <a:ext cx="873984" cy="1588123"/>
          </a:xfrm>
          <a:prstGeom prst="ben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C63B86D-2FCB-4506-A560-466722B1AAFF}"/>
              </a:ext>
            </a:extLst>
          </p:cNvPr>
          <p:cNvSpPr/>
          <p:nvPr/>
        </p:nvSpPr>
        <p:spPr>
          <a:xfrm>
            <a:off x="3602584" y="3386122"/>
            <a:ext cx="1859726" cy="736120"/>
          </a:xfrm>
          <a:prstGeom prst="round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6E3332C-C8C2-460D-B404-80A3958383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759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6749">
        <p159:morph option="byObject"/>
      </p:transition>
    </mc:Choice>
    <mc:Fallback xmlns="">
      <p:transition spd="slow" advTm="167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76F4E-DBAC-4632-8BAA-B884A1EFE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06D3AD-0501-42C8-ACE5-C7C7C4CB75D2}"/>
              </a:ext>
            </a:extLst>
          </p:cNvPr>
          <p:cNvSpPr/>
          <p:nvPr/>
        </p:nvSpPr>
        <p:spPr>
          <a:xfrm>
            <a:off x="2944324" y="3352800"/>
            <a:ext cx="627287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r>
              <a:rPr lang="en-US" sz="4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4400" dirty="0">
                <a:solidFill>
                  <a:srgbClr val="008000"/>
                </a:solidFill>
                <a:latin typeface="Courier New" panose="02070309020205020404" pitchFamily="49" charset="0"/>
              </a:rPr>
              <a:t>"Key"</a:t>
            </a:r>
            <a:r>
              <a:rPr lang="en-US" sz="4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4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4400" dirty="0">
                <a:solidFill>
                  <a:srgbClr val="008000"/>
                </a:solidFill>
                <a:latin typeface="Courier New" panose="02070309020205020404" pitchFamily="49" charset="0"/>
              </a:rPr>
              <a:t>"Value"</a:t>
            </a:r>
            <a:r>
              <a:rPr lang="en-US" sz="4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4400" b="1" dirty="0">
                <a:solidFill>
                  <a:srgbClr val="000080"/>
                </a:solidFill>
                <a:latin typeface="Courier New" panose="02070309020205020404" pitchFamily="49" charset="0"/>
              </a:rPr>
              <a:t>}</a:t>
            </a:r>
            <a:endParaRPr lang="en-US" sz="4400" dirty="0"/>
          </a:p>
        </p:txBody>
      </p:sp>
      <p:sp>
        <p:nvSpPr>
          <p:cNvPr id="6" name="Arrow: Bent 5">
            <a:extLst>
              <a:ext uri="{FF2B5EF4-FFF2-40B4-BE49-F238E27FC236}">
                <a16:creationId xmlns:a16="http://schemas.microsoft.com/office/drawing/2014/main" id="{ADA91E2C-F50F-415F-AB06-DFBD8591A91F}"/>
              </a:ext>
            </a:extLst>
          </p:cNvPr>
          <p:cNvSpPr/>
          <p:nvPr/>
        </p:nvSpPr>
        <p:spPr>
          <a:xfrm rot="5400000">
            <a:off x="3301393" y="2121747"/>
            <a:ext cx="873984" cy="1588123"/>
          </a:xfrm>
          <a:prstGeom prst="ben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7" name="Arrow: Bent 6">
            <a:extLst>
              <a:ext uri="{FF2B5EF4-FFF2-40B4-BE49-F238E27FC236}">
                <a16:creationId xmlns:a16="http://schemas.microsoft.com/office/drawing/2014/main" id="{A85C06D1-A9E7-45E0-966E-9E0DC6A65B4C}"/>
              </a:ext>
            </a:extLst>
          </p:cNvPr>
          <p:cNvSpPr/>
          <p:nvPr/>
        </p:nvSpPr>
        <p:spPr>
          <a:xfrm flipV="1">
            <a:off x="7082286" y="4188883"/>
            <a:ext cx="1543970" cy="1026701"/>
          </a:xfrm>
          <a:prstGeom prst="ben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9B2201D-F9E3-47DB-8E30-C3E4AF48F4D5}"/>
              </a:ext>
            </a:extLst>
          </p:cNvPr>
          <p:cNvSpPr/>
          <p:nvPr/>
        </p:nvSpPr>
        <p:spPr>
          <a:xfrm>
            <a:off x="5944958" y="3419442"/>
            <a:ext cx="2681298" cy="702799"/>
          </a:xfrm>
          <a:prstGeom prst="round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A472BD0-0E27-4FB4-B59B-40DFB0A298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917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8245">
        <p159:morph option="byObject"/>
      </p:transition>
    </mc:Choice>
    <mc:Fallback xmlns="">
      <p:transition spd="slow" advTm="1824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908AD-E56D-4DD3-BBBC-0E384942B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Dictionary Access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1C651D-8FA3-4F63-86B6-04A02F67A027}"/>
              </a:ext>
            </a:extLst>
          </p:cNvPr>
          <p:cNvSpPr/>
          <p:nvPr/>
        </p:nvSpPr>
        <p:spPr>
          <a:xfrm>
            <a:off x="1143000" y="2604073"/>
            <a:ext cx="7821283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my_dictionary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0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000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r>
              <a:rPr lang="en-US" sz="2000" dirty="0">
                <a:solidFill>
                  <a:srgbClr val="008000"/>
                </a:solidFill>
                <a:latin typeface="Courier New" panose="02070309020205020404" pitchFamily="49" charset="0"/>
              </a:rPr>
              <a:t>"A key"</a:t>
            </a:r>
            <a:r>
              <a:rPr lang="en-US" sz="20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8000"/>
                </a:solidFill>
                <a:latin typeface="Courier New" panose="02070309020205020404" pitchFamily="49" charset="0"/>
              </a:rPr>
              <a:t>"A value"</a:t>
            </a:r>
            <a:r>
              <a:rPr lang="en-US" sz="20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    </a:t>
            </a:r>
            <a:r>
              <a:rPr lang="en-US" sz="2000" dirty="0">
                <a:solidFill>
                  <a:srgbClr val="008000"/>
                </a:solidFill>
                <a:latin typeface="Courier New" panose="02070309020205020404" pitchFamily="49" charset="0"/>
              </a:rPr>
              <a:t>"Another Key"</a:t>
            </a:r>
            <a:r>
              <a:rPr lang="en-US" sz="20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800000"/>
                </a:solidFill>
                <a:latin typeface="Courier New" panose="02070309020205020404" pitchFamily="49" charset="0"/>
              </a:rPr>
              <a:t>5</a:t>
            </a:r>
            <a:r>
              <a:rPr lang="en-US" sz="20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    </a:t>
            </a:r>
            <a:r>
              <a:rPr lang="en-US" sz="2000" dirty="0">
                <a:solidFill>
                  <a:srgbClr val="800000"/>
                </a:solidFill>
                <a:latin typeface="Courier New" panose="02070309020205020404" pitchFamily="49" charset="0"/>
              </a:rPr>
              <a:t>7</a:t>
            </a:r>
            <a:r>
              <a:rPr lang="en-US" sz="20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0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r>
              <a:rPr lang="en-US" sz="2000" b="1" dirty="0">
                <a:solidFill>
                  <a:srgbClr val="000080"/>
                </a:solidFill>
                <a:latin typeface="Courier New" panose="02070309020205020404" pitchFamily="49" charset="0"/>
              </a:rPr>
              <a:t>}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my_dictionary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3200" dirty="0">
                <a:solidFill>
                  <a:srgbClr val="008000"/>
                </a:solidFill>
                <a:latin typeface="Courier New" panose="02070309020205020404" pitchFamily="49" charset="0"/>
              </a:rPr>
              <a:t>"A key"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32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A480ED4C-6AD0-4DAD-9861-A94D21C54D17}"/>
              </a:ext>
            </a:extLst>
          </p:cNvPr>
          <p:cNvSpPr/>
          <p:nvPr/>
        </p:nvSpPr>
        <p:spPr>
          <a:xfrm>
            <a:off x="759125" y="5055079"/>
            <a:ext cx="1828800" cy="707366"/>
          </a:xfrm>
          <a:prstGeom prst="wedgeRoundRectCallout">
            <a:avLst>
              <a:gd name="adj1" fmla="val -5739"/>
              <a:gd name="adj2" fmla="val -12774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Dictionary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D5754702-E39B-4920-A50E-5DE3E5672B3F}"/>
              </a:ext>
            </a:extLst>
          </p:cNvPr>
          <p:cNvSpPr/>
          <p:nvPr/>
        </p:nvSpPr>
        <p:spPr>
          <a:xfrm>
            <a:off x="4806926" y="5037826"/>
            <a:ext cx="1273834" cy="707366"/>
          </a:xfrm>
          <a:prstGeom prst="wedgeRoundRectCallout">
            <a:avLst>
              <a:gd name="adj1" fmla="val -5739"/>
              <a:gd name="adj2" fmla="val -12774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Key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F47354C0-1212-4EF0-8068-073D844D8F0D}"/>
              </a:ext>
            </a:extLst>
          </p:cNvPr>
          <p:cNvSpPr/>
          <p:nvPr/>
        </p:nvSpPr>
        <p:spPr>
          <a:xfrm>
            <a:off x="3105509" y="5055079"/>
            <a:ext cx="1484894" cy="914400"/>
          </a:xfrm>
          <a:prstGeom prst="wedgeRoundRectCallout">
            <a:avLst>
              <a:gd name="adj1" fmla="val 51194"/>
              <a:gd name="adj2" fmla="val -12397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Square bracket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8CDD708F-DB5E-4C5F-B78A-52F37FD73B98}"/>
              </a:ext>
            </a:extLst>
          </p:cNvPr>
          <p:cNvSpPr/>
          <p:nvPr/>
        </p:nvSpPr>
        <p:spPr>
          <a:xfrm>
            <a:off x="6297283" y="5037826"/>
            <a:ext cx="1484894" cy="914400"/>
          </a:xfrm>
          <a:prstGeom prst="wedgeRoundRectCallout">
            <a:avLst>
              <a:gd name="adj1" fmla="val -37110"/>
              <a:gd name="adj2" fmla="val -11831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Square bracket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148CE43-770A-4EBC-AEC5-4B7375FB42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938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2249">
        <p159:morph option="byObject"/>
      </p:transition>
    </mc:Choice>
    <mc:Fallback xmlns="">
      <p:transition spd="slow" advTm="322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DE485-C4AC-4EA6-899E-67C493FC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Lookups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C7B2CA-CC87-4FD0-AB84-2E6FCFCE3A91}"/>
              </a:ext>
            </a:extLst>
          </p:cNvPr>
          <p:cNvSpPr/>
          <p:nvPr/>
        </p:nvSpPr>
        <p:spPr>
          <a:xfrm>
            <a:off x="1143000" y="1999603"/>
            <a:ext cx="6096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pets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"Klaus"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"dog"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"Pumpkin"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"cat"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</a:t>
            </a:r>
            <a:r>
              <a:rPr lang="en-US" sz="2400" dirty="0" err="1">
                <a:solidFill>
                  <a:srgbClr val="008000"/>
                </a:solidFill>
                <a:latin typeface="Courier New" panose="02070309020205020404" pitchFamily="49" charset="0"/>
              </a:rPr>
              <a:t>Wrex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"hamster"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}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pets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"Klaus"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"dog"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pets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"Spot"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pets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"dog"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endParaRPr lang="en-US" sz="24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D6B8D21A-4069-43B2-9F0F-D16FD97E5787}"/>
              </a:ext>
            </a:extLst>
          </p:cNvPr>
          <p:cNvSpPr/>
          <p:nvPr/>
        </p:nvSpPr>
        <p:spPr>
          <a:xfrm>
            <a:off x="5047891" y="4606506"/>
            <a:ext cx="2474343" cy="448573"/>
          </a:xfrm>
          <a:prstGeom prst="wedgeRoundRectCallout">
            <a:avLst>
              <a:gd name="adj1" fmla="val -81883"/>
              <a:gd name="adj2" fmla="val -11111"/>
              <a:gd name="adj3" fmla="val 16667"/>
            </a:avLst>
          </a:prstGeom>
          <a:solidFill>
            <a:srgbClr val="FFC1C1"/>
          </a:solidFill>
          <a:ln>
            <a:solidFill>
              <a:srgbClr val="C00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KeyError</a:t>
            </a:r>
            <a:r>
              <a:rPr lang="en-US" sz="2800" dirty="0"/>
              <a:t>!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141199A6-5799-43ED-B634-7E22E8ABFE65}"/>
              </a:ext>
            </a:extLst>
          </p:cNvPr>
          <p:cNvSpPr/>
          <p:nvPr/>
        </p:nvSpPr>
        <p:spPr>
          <a:xfrm>
            <a:off x="5047890" y="5370325"/>
            <a:ext cx="2474343" cy="448573"/>
          </a:xfrm>
          <a:prstGeom prst="wedgeRoundRectCallout">
            <a:avLst>
              <a:gd name="adj1" fmla="val -81883"/>
              <a:gd name="adj2" fmla="val -11111"/>
              <a:gd name="adj3" fmla="val 16667"/>
            </a:avLst>
          </a:prstGeom>
          <a:solidFill>
            <a:srgbClr val="FFC1C1"/>
          </a:solidFill>
          <a:ln>
            <a:solidFill>
              <a:srgbClr val="C00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KeyError</a:t>
            </a:r>
            <a:r>
              <a:rPr lang="en-US" sz="2800" dirty="0"/>
              <a:t>!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0B1811B-CC56-438E-B543-3F8175F7E1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281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2332">
        <p159:morph option="byObject"/>
      </p:transition>
    </mc:Choice>
    <mc:Fallback xmlns="">
      <p:transition spd="slow" advTm="2233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05A6D-7478-405B-8689-7B4591AFC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Membership Test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40F490-8C7E-401C-85B3-5BC4AC79D873}"/>
              </a:ext>
            </a:extLst>
          </p:cNvPr>
          <p:cNvSpPr/>
          <p:nvPr/>
        </p:nvSpPr>
        <p:spPr>
          <a:xfrm>
            <a:off x="1142999" y="1965960"/>
            <a:ext cx="822528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pets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"Klaus"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"dog"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"Pumpkin"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"cat"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</a:t>
            </a:r>
            <a:r>
              <a:rPr lang="en-US" sz="2400" dirty="0" err="1">
                <a:solidFill>
                  <a:srgbClr val="008000"/>
                </a:solidFill>
                <a:latin typeface="Courier New" panose="02070309020205020404" pitchFamily="49" charset="0"/>
              </a:rPr>
              <a:t>Wrex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"hamster"</a:t>
            </a:r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}</a:t>
            </a:r>
          </a:p>
          <a:p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"Klaus"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pets</a:t>
            </a:r>
          </a:p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"Spot"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pets</a:t>
            </a:r>
          </a:p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False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latin typeface="Courier New" panose="02070309020205020404" pitchFamily="49" charset="0"/>
              </a:rPr>
              <a:t>"dog"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pets</a:t>
            </a:r>
          </a:p>
          <a:p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False</a:t>
            </a:r>
            <a:endParaRPr lang="en-US" sz="24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C9A4F45-0CC4-4652-AA67-9DEEE58C2A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9444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7394">
        <p159:morph option="byObject"/>
      </p:transition>
    </mc:Choice>
    <mc:Fallback>
      <p:transition spd="slow" advTm="1739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68F07-A4C7-4E72-BE61-A6F1FDED7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Dictionary State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5643509-80E0-402B-B210-27129F039819}"/>
              </a:ext>
            </a:extLst>
          </p:cNvPr>
          <p:cNvSpPr/>
          <p:nvPr/>
        </p:nvSpPr>
        <p:spPr>
          <a:xfrm>
            <a:off x="1143000" y="1965960"/>
            <a:ext cx="9906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&gt;&gt;&gt;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person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"age"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23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   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"name"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"Ellie 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Cayford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    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"married?"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False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</a:p>
          <a:p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&gt;&gt;&gt;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person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"age"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+=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&gt;&gt;&gt;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person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"married?"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True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&gt;&gt;&gt;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person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"name"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"Ellie Bart"</a:t>
            </a:r>
          </a:p>
          <a:p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&gt;&gt;&gt;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person</a:t>
            </a:r>
          </a:p>
          <a:p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"married?"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True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"name"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"Ellie Bart"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"age"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24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  <a:endParaRPr lang="en-US" sz="24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2DE356A-D74C-4D50-B7CA-C8A9E9D9118B}"/>
              </a:ext>
            </a:extLst>
          </p:cNvPr>
          <p:cNvCxnSpPr/>
          <p:nvPr/>
        </p:nvCxnSpPr>
        <p:spPr>
          <a:xfrm>
            <a:off x="590910" y="3209026"/>
            <a:ext cx="2950234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B88E1C-1E4A-43C8-81EB-FB241842F1F3}"/>
              </a:ext>
            </a:extLst>
          </p:cNvPr>
          <p:cNvCxnSpPr/>
          <p:nvPr/>
        </p:nvCxnSpPr>
        <p:spPr>
          <a:xfrm>
            <a:off x="590910" y="4758906"/>
            <a:ext cx="2950234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452B00AE-D399-46F7-93FA-BB0FB3DA57EE}"/>
              </a:ext>
            </a:extLst>
          </p:cNvPr>
          <p:cNvSpPr/>
          <p:nvPr/>
        </p:nvSpPr>
        <p:spPr>
          <a:xfrm>
            <a:off x="9673086" y="2043454"/>
            <a:ext cx="1828800" cy="707366"/>
          </a:xfrm>
          <a:prstGeom prst="wedgeRoundRectCallout">
            <a:avLst>
              <a:gd name="adj1" fmla="val -103852"/>
              <a:gd name="adj2" fmla="val -335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Before</a:t>
            </a: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F967E47A-F03E-4CE4-8927-66CCEE7144E0}"/>
              </a:ext>
            </a:extLst>
          </p:cNvPr>
          <p:cNvSpPr/>
          <p:nvPr/>
        </p:nvSpPr>
        <p:spPr>
          <a:xfrm>
            <a:off x="9673086" y="5215100"/>
            <a:ext cx="1828800" cy="707366"/>
          </a:xfrm>
          <a:prstGeom prst="wedgeRoundRectCallout">
            <a:avLst>
              <a:gd name="adj1" fmla="val -103852"/>
              <a:gd name="adj2" fmla="val -335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After</a:t>
            </a:r>
          </a:p>
        </p:txBody>
      </p:sp>
      <p:sp>
        <p:nvSpPr>
          <p:cNvPr id="12" name="Speech Bubble: Rectangle with Corners Rounded 11">
            <a:extLst>
              <a:ext uri="{FF2B5EF4-FFF2-40B4-BE49-F238E27FC236}">
                <a16:creationId xmlns:a16="http://schemas.microsoft.com/office/drawing/2014/main" id="{9608E092-D515-4BBE-ACDF-CD04B9C27C75}"/>
              </a:ext>
            </a:extLst>
          </p:cNvPr>
          <p:cNvSpPr/>
          <p:nvPr/>
        </p:nvSpPr>
        <p:spPr>
          <a:xfrm>
            <a:off x="9673086" y="3524693"/>
            <a:ext cx="1828800" cy="923458"/>
          </a:xfrm>
          <a:prstGeom prst="wedgeRoundRectCallout">
            <a:avLst>
              <a:gd name="adj1" fmla="val -120833"/>
              <a:gd name="adj2" fmla="val -356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Updates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633F394B-8E52-4967-B667-324E8C4058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0956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2809">
        <p159:morph option="byObject"/>
      </p:transition>
    </mc:Choice>
    <mc:Fallback>
      <p:transition spd="slow" advTm="228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 sz="2800" dirty="0" smtClean="0"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12569</TotalTime>
  <Words>1052</Words>
  <Application>Microsoft Office PowerPoint</Application>
  <PresentationFormat>Widescreen</PresentationFormat>
  <Paragraphs>165</Paragraphs>
  <Slides>12</Slides>
  <Notes>12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Corbel</vt:lpstr>
      <vt:lpstr>Courier New</vt:lpstr>
      <vt:lpstr>Wingdings</vt:lpstr>
      <vt:lpstr>Basis</vt:lpstr>
      <vt:lpstr>Dictionaries</vt:lpstr>
      <vt:lpstr>Dictionaries</vt:lpstr>
      <vt:lpstr>Dictionary Literals</vt:lpstr>
      <vt:lpstr>Keys</vt:lpstr>
      <vt:lpstr>Keys</vt:lpstr>
      <vt:lpstr>Dictionary Access</vt:lpstr>
      <vt:lpstr>Lookups</vt:lpstr>
      <vt:lpstr>Membership Test</vt:lpstr>
      <vt:lpstr>Changing Dictionary State</vt:lpstr>
      <vt:lpstr>Not Always Strings</vt:lpstr>
      <vt:lpstr>Sequence</vt:lpstr>
      <vt:lpstr>Terminology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acbart</dc:creator>
  <cp:lastModifiedBy>acbart</cp:lastModifiedBy>
  <cp:revision>367</cp:revision>
  <dcterms:created xsi:type="dcterms:W3CDTF">2017-06-09T19:25:05Z</dcterms:created>
  <dcterms:modified xsi:type="dcterms:W3CDTF">2018-03-08T13:31:22Z</dcterms:modified>
</cp:coreProperties>
</file>